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61" r:id="rId4"/>
    <p:sldId id="258" r:id="rId5"/>
    <p:sldId id="262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8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1268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061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9261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590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2901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394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131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407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63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6271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069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90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4BEAE23-0593-4BF2-9418-8127A8C0C7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64789" y="2451379"/>
            <a:ext cx="3633992" cy="977621"/>
          </a:xfrm>
        </p:spPr>
        <p:txBody>
          <a:bodyPr>
            <a:normAutofit/>
          </a:bodyPr>
          <a:lstStyle/>
          <a:p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上學延後問卷調查</a:t>
            </a:r>
          </a:p>
        </p:txBody>
      </p:sp>
    </p:spTree>
    <p:extLst>
      <p:ext uri="{BB962C8B-B14F-4D97-AF65-F5344CB8AC3E}">
        <p14:creationId xmlns:p14="http://schemas.microsoft.com/office/powerpoint/2010/main" val="3343798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3CD35B7-302D-439F-BD50-CE042B739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lnSpc>
                <a:spcPct val="120000"/>
              </a:lnSpc>
              <a:spcBef>
                <a:spcPts val="1000"/>
              </a:spcBef>
            </a:pPr>
            <a:r>
              <a:rPr lang="zh-TW" altLang="en-US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第一次問卷調查結果</a:t>
            </a:r>
            <a:br>
              <a:rPr lang="zh-TW" altLang="en-US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</a:br>
            <a:endParaRPr lang="zh-TW" altLang="en-US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956167F4-35F5-496B-A0C4-31F935D1BD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131354"/>
              </p:ext>
            </p:extLst>
          </p:nvPr>
        </p:nvGraphicFramePr>
        <p:xfrm>
          <a:off x="941989" y="1853755"/>
          <a:ext cx="7260021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2711">
                  <a:extLst>
                    <a:ext uri="{9D8B030D-6E8A-4147-A177-3AD203B41FA5}">
                      <a16:colId xmlns:a16="http://schemas.microsoft.com/office/drawing/2014/main" val="3508117067"/>
                    </a:ext>
                  </a:extLst>
                </a:gridCol>
                <a:gridCol w="2443655">
                  <a:extLst>
                    <a:ext uri="{9D8B030D-6E8A-4147-A177-3AD203B41FA5}">
                      <a16:colId xmlns:a16="http://schemas.microsoft.com/office/drawing/2014/main" val="172775141"/>
                    </a:ext>
                  </a:extLst>
                </a:gridCol>
                <a:gridCol w="2443655">
                  <a:extLst>
                    <a:ext uri="{9D8B030D-6E8A-4147-A177-3AD203B41FA5}">
                      <a16:colId xmlns:a16="http://schemas.microsoft.com/office/drawing/2014/main" val="4271274014"/>
                    </a:ext>
                  </a:extLst>
                </a:gridCol>
              </a:tblGrid>
              <a:tr h="486894"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solidFill>
                            <a:srgbClr val="FFFF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家長問卷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人數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百分比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4778805"/>
                  </a:ext>
                </a:extLst>
              </a:tr>
              <a:tr h="887866"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贊成新制</a:t>
                      </a:r>
                      <a:r>
                        <a:rPr lang="en-US" altLang="zh-TW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7:40~8:00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800" dirty="0">
                          <a:effectLst/>
                          <a:latin typeface="標楷體" panose="03000509000000000000" pitchFamily="65" charset="-120"/>
                          <a:cs typeface="Times New Roman" panose="02020603050405020304" pitchFamily="18" charset="0"/>
                        </a:rPr>
                        <a:t>   1115</a:t>
                      </a:r>
                      <a:r>
                        <a:rPr lang="zh-TW" altLang="zh-TW" sz="2800" dirty="0">
                          <a:effectLst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人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en-US" altLang="zh-TW" sz="2800" kern="100" dirty="0">
                          <a:effectLst/>
                          <a:latin typeface="標楷體" panose="03000509000000000000" pitchFamily="65" charset="-120"/>
                          <a:ea typeface="+mn-ea"/>
                          <a:cs typeface="Times New Roman" panose="02020603050405020304" pitchFamily="18" charset="0"/>
                        </a:rPr>
                        <a:t> 63.71%</a:t>
                      </a:r>
                      <a:endParaRPr lang="zh-TW" altLang="zh-TW" sz="240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zh-TW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7001441"/>
                  </a:ext>
                </a:extLst>
              </a:tr>
              <a:tr h="887866"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維持舊制</a:t>
                      </a:r>
                      <a:endParaRPr lang="en-US" altLang="zh-TW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en-US" altLang="zh-TW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7:25~7:45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800" dirty="0">
                          <a:effectLst/>
                          <a:latin typeface="標楷體" panose="03000509000000000000" pitchFamily="65" charset="-120"/>
                          <a:cs typeface="Times New Roman" panose="02020603050405020304" pitchFamily="18" charset="0"/>
                        </a:rPr>
                        <a:t>    580</a:t>
                      </a:r>
                      <a:r>
                        <a:rPr lang="zh-TW" altLang="zh-TW" sz="2800" dirty="0">
                          <a:effectLst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人 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en-US" altLang="zh-TW" sz="2800" dirty="0"/>
                        <a:t>  </a:t>
                      </a:r>
                      <a:r>
                        <a:rPr lang="en-US" altLang="zh-TW" sz="2800" kern="100" dirty="0">
                          <a:effectLst/>
                          <a:latin typeface="標楷體" panose="03000509000000000000" pitchFamily="65" charset="-120"/>
                          <a:ea typeface="+mn-ea"/>
                          <a:cs typeface="Times New Roman" panose="02020603050405020304" pitchFamily="18" charset="0"/>
                        </a:rPr>
                        <a:t>33.14%</a:t>
                      </a:r>
                      <a:endParaRPr lang="zh-TW" altLang="zh-TW" sz="240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zh-TW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790240"/>
                  </a:ext>
                </a:extLst>
              </a:tr>
              <a:tr h="887866"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沒意見或沒交</a:t>
                      </a:r>
                      <a:endParaRPr lang="en-US" altLang="zh-TW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800" dirty="0">
                          <a:effectLst/>
                          <a:latin typeface="標楷體" panose="03000509000000000000" pitchFamily="65" charset="-120"/>
                          <a:cs typeface="Times New Roman" panose="02020603050405020304" pitchFamily="18" charset="0"/>
                        </a:rPr>
                        <a:t>    55</a:t>
                      </a:r>
                      <a:r>
                        <a:rPr lang="zh-TW" altLang="zh-TW" sz="2800" dirty="0">
                          <a:effectLst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人 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2800" kern="100" dirty="0">
                          <a:effectLst/>
                          <a:latin typeface="標楷體" panose="03000509000000000000" pitchFamily="65" charset="-12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zh-TW" altLang="en-US" sz="2800" kern="100" dirty="0">
                          <a:effectLst/>
                          <a:latin typeface="標楷體" panose="03000509000000000000" pitchFamily="65" charset="-120"/>
                          <a:ea typeface="+mn-ea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altLang="zh-TW" sz="2800" kern="100" dirty="0">
                          <a:effectLst/>
                          <a:latin typeface="標楷體" panose="03000509000000000000" pitchFamily="65" charset="-120"/>
                          <a:ea typeface="+mn-ea"/>
                          <a:cs typeface="Times New Roman" panose="02020603050405020304" pitchFamily="18" charset="0"/>
                        </a:rPr>
                        <a:t>3.14%</a:t>
                      </a:r>
                      <a:endParaRPr lang="zh-TW" altLang="zh-TW" sz="240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zh-TW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5729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078E5D35-B614-4B00-BBF0-F8784A8DD997}"/>
              </a:ext>
            </a:extLst>
          </p:cNvPr>
          <p:cNvSpPr txBox="1"/>
          <p:nvPr/>
        </p:nvSpPr>
        <p:spPr>
          <a:xfrm>
            <a:off x="752311" y="5505105"/>
            <a:ext cx="7780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回收問卷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:1726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  </a:t>
            </a:r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全校學生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1750</a:t>
            </a:r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人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   </a:t>
            </a:r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卷回收率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:98.63%</a:t>
            </a:r>
            <a:endParaRPr lang="zh-TW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31456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921B07D-995C-4974-9FC9-997745772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29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第一次問卷調查結果</a:t>
            </a:r>
            <a:br>
              <a:rPr lang="zh-TW" altLang="en-US" sz="29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309FBEE7-9123-427E-9C12-3C4322420A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4989467"/>
              </p:ext>
            </p:extLst>
          </p:nvPr>
        </p:nvGraphicFramePr>
        <p:xfrm>
          <a:off x="811924" y="1853755"/>
          <a:ext cx="7046202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8734">
                  <a:extLst>
                    <a:ext uri="{9D8B030D-6E8A-4147-A177-3AD203B41FA5}">
                      <a16:colId xmlns:a16="http://schemas.microsoft.com/office/drawing/2014/main" val="2636054447"/>
                    </a:ext>
                  </a:extLst>
                </a:gridCol>
                <a:gridCol w="2348734">
                  <a:extLst>
                    <a:ext uri="{9D8B030D-6E8A-4147-A177-3AD203B41FA5}">
                      <a16:colId xmlns:a16="http://schemas.microsoft.com/office/drawing/2014/main" val="2047793481"/>
                    </a:ext>
                  </a:extLst>
                </a:gridCol>
                <a:gridCol w="2348734">
                  <a:extLst>
                    <a:ext uri="{9D8B030D-6E8A-4147-A177-3AD203B41FA5}">
                      <a16:colId xmlns:a16="http://schemas.microsoft.com/office/drawing/2014/main" val="995761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solidFill>
                            <a:srgbClr val="FFFF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教師問卷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人數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百分比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622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贊成新制</a:t>
                      </a:r>
                      <a:r>
                        <a:rPr lang="en-US" altLang="zh-TW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7:40~8:00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800" dirty="0">
                          <a:effectLst/>
                          <a:latin typeface="標楷體" panose="03000509000000000000" pitchFamily="65" charset="-12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zh-TW" altLang="en-US" sz="2800" dirty="0">
                          <a:effectLst/>
                          <a:latin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TW" sz="2800" dirty="0">
                          <a:effectLst/>
                          <a:latin typeface="標楷體" panose="03000509000000000000" pitchFamily="65" charset="-120"/>
                          <a:cs typeface="Times New Roman" panose="02020603050405020304" pitchFamily="18" charset="0"/>
                        </a:rPr>
                        <a:t>51</a:t>
                      </a:r>
                      <a:r>
                        <a:rPr lang="zh-TW" altLang="zh-TW" sz="2800" dirty="0">
                          <a:effectLst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人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en-US" altLang="zh-TW" sz="2800" kern="100" dirty="0">
                          <a:effectLst/>
                          <a:latin typeface="標楷體" panose="03000509000000000000" pitchFamily="65" charset="-120"/>
                          <a:ea typeface="+mn-ea"/>
                          <a:cs typeface="Times New Roman" panose="02020603050405020304" pitchFamily="18" charset="0"/>
                        </a:rPr>
                        <a:t>51.52%</a:t>
                      </a:r>
                      <a:endParaRPr lang="zh-TW" altLang="zh-TW" sz="240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04800">
                        <a:spcAft>
                          <a:spcPts val="0"/>
                        </a:spcAft>
                      </a:pPr>
                      <a:endParaRPr lang="zh-TW" altLang="zh-TW" sz="240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3994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維持舊制</a:t>
                      </a:r>
                      <a:endParaRPr lang="en-US" altLang="zh-TW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en-US" altLang="zh-TW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7:25~7:45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800" dirty="0">
                          <a:effectLst/>
                          <a:latin typeface="標楷體" panose="03000509000000000000" pitchFamily="65" charset="-120"/>
                          <a:cs typeface="Times New Roman" panose="02020603050405020304" pitchFamily="18" charset="0"/>
                        </a:rPr>
                        <a:t>    17</a:t>
                      </a:r>
                      <a:r>
                        <a:rPr lang="zh-TW" altLang="zh-TW" sz="2800" dirty="0">
                          <a:effectLst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人 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en-US" altLang="zh-TW" sz="2800" kern="100" dirty="0">
                          <a:effectLst/>
                          <a:latin typeface="標楷體" panose="03000509000000000000" pitchFamily="65" charset="-120"/>
                          <a:ea typeface="+mn-ea"/>
                          <a:cs typeface="Times New Roman" panose="02020603050405020304" pitchFamily="18" charset="0"/>
                        </a:rPr>
                        <a:t>17.17%</a:t>
                      </a:r>
                      <a:endParaRPr lang="zh-TW" altLang="zh-TW" sz="240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04800">
                        <a:spcAft>
                          <a:spcPts val="0"/>
                        </a:spcAft>
                      </a:pPr>
                      <a:endParaRPr lang="zh-TW" altLang="zh-TW" sz="240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740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沒意見或沒交</a:t>
                      </a:r>
                      <a:endParaRPr lang="en-US" altLang="zh-TW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800" dirty="0">
                          <a:effectLst/>
                          <a:latin typeface="標楷體" panose="03000509000000000000" pitchFamily="65" charset="-12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zh-TW" altLang="en-US" sz="2800" dirty="0">
                          <a:effectLst/>
                          <a:latin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TW" sz="2800" dirty="0">
                          <a:effectLst/>
                          <a:latin typeface="標楷體" panose="03000509000000000000" pitchFamily="65" charset="-120"/>
                          <a:cs typeface="Times New Roman" panose="02020603050405020304" pitchFamily="18" charset="0"/>
                        </a:rPr>
                        <a:t>31</a:t>
                      </a:r>
                      <a:r>
                        <a:rPr lang="zh-TW" altLang="zh-TW" sz="2800" dirty="0">
                          <a:effectLst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人 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800" kern="100" dirty="0">
                          <a:effectLst/>
                          <a:latin typeface="標楷體" panose="03000509000000000000" pitchFamily="65" charset="-12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altLang="zh-TW" sz="2800" kern="100" dirty="0">
                          <a:effectLst/>
                          <a:latin typeface="標楷體" panose="03000509000000000000" pitchFamily="65" charset="-120"/>
                          <a:ea typeface="+mn-ea"/>
                          <a:cs typeface="Times New Roman" panose="02020603050405020304" pitchFamily="18" charset="0"/>
                        </a:rPr>
                        <a:t>31.31%</a:t>
                      </a:r>
                      <a:endParaRPr lang="zh-TW" altLang="zh-TW" sz="240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010411"/>
                  </a:ext>
                </a:extLst>
              </a:tr>
            </a:tbl>
          </a:graphicData>
        </a:graphic>
      </p:graphicFrame>
      <p:sp>
        <p:nvSpPr>
          <p:cNvPr id="7" name="文字方塊 6">
            <a:extLst>
              <a:ext uri="{FF2B5EF4-FFF2-40B4-BE49-F238E27FC236}">
                <a16:creationId xmlns:a16="http://schemas.microsoft.com/office/drawing/2014/main" id="{44DF71AD-1AB0-4263-8090-2B2C6F7914EF}"/>
              </a:ext>
            </a:extLst>
          </p:cNvPr>
          <p:cNvSpPr txBox="1"/>
          <p:nvPr/>
        </p:nvSpPr>
        <p:spPr>
          <a:xfrm>
            <a:off x="811924" y="5163207"/>
            <a:ext cx="70462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TW" altLang="zh-TW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回收問卷</a:t>
            </a:r>
            <a:r>
              <a:rPr lang="en-US" altLang="zh-TW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68</a:t>
            </a:r>
            <a:r>
              <a:rPr lang="zh-TW" altLang="en-US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  正式教師</a:t>
            </a:r>
            <a:r>
              <a:rPr lang="en-US" altLang="zh-TW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99</a:t>
            </a:r>
            <a:r>
              <a:rPr lang="zh-TW" altLang="zh-TW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人</a:t>
            </a:r>
            <a:r>
              <a:rPr lang="zh-TW" altLang="en-US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zh-TW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問卷回率</a:t>
            </a:r>
            <a:r>
              <a:rPr lang="en-US" altLang="zh-TW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:68.69%</a:t>
            </a:r>
            <a:endParaRPr lang="zh-TW" altLang="en-US" sz="2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60156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28569C-D099-4CFD-B9B8-44AF7B3F1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29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第二次問卷調查結果</a:t>
            </a:r>
            <a:endParaRPr lang="zh-TW" altLang="en-US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6AFEF26A-246A-406F-AEA0-331EEF5B8F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3900315"/>
              </p:ext>
            </p:extLst>
          </p:nvPr>
        </p:nvGraphicFramePr>
        <p:xfrm>
          <a:off x="638503" y="2016125"/>
          <a:ext cx="7376786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4184">
                  <a:extLst>
                    <a:ext uri="{9D8B030D-6E8A-4147-A177-3AD203B41FA5}">
                      <a16:colId xmlns:a16="http://schemas.microsoft.com/office/drawing/2014/main" val="4168037500"/>
                    </a:ext>
                  </a:extLst>
                </a:gridCol>
                <a:gridCol w="2456301">
                  <a:extLst>
                    <a:ext uri="{9D8B030D-6E8A-4147-A177-3AD203B41FA5}">
                      <a16:colId xmlns:a16="http://schemas.microsoft.com/office/drawing/2014/main" val="2148958436"/>
                    </a:ext>
                  </a:extLst>
                </a:gridCol>
                <a:gridCol w="2456301">
                  <a:extLst>
                    <a:ext uri="{9D8B030D-6E8A-4147-A177-3AD203B41FA5}">
                      <a16:colId xmlns:a16="http://schemas.microsoft.com/office/drawing/2014/main" val="197265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solidFill>
                            <a:srgbClr val="FFFF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家長意見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人數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百分比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9202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贊成新制</a:t>
                      </a:r>
                      <a:r>
                        <a:rPr lang="en-US" altLang="zh-TW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7:40~8:00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</a:t>
                      </a:r>
                      <a:r>
                        <a:rPr lang="en-US" altLang="zh-TW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1434</a:t>
                      </a:r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</a:t>
                      </a:r>
                      <a:r>
                        <a:rPr lang="en-US" altLang="zh-TW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82.51%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5464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維持舊制</a:t>
                      </a:r>
                      <a:endParaRPr lang="en-US" altLang="zh-TW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en-US" altLang="zh-TW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7:25~7:45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</a:t>
                      </a:r>
                      <a:r>
                        <a:rPr lang="en-US" altLang="zh-TW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242</a:t>
                      </a:r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</a:t>
                      </a:r>
                      <a:r>
                        <a:rPr lang="en-US" altLang="zh-TW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13.92%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125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沒意見或沒交</a:t>
                      </a:r>
                      <a:endParaRPr lang="en-US" altLang="zh-TW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 </a:t>
                      </a:r>
                      <a:r>
                        <a:rPr lang="en-US" altLang="zh-TW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62</a:t>
                      </a:r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 </a:t>
                      </a:r>
                      <a:r>
                        <a:rPr lang="en-US" altLang="zh-TW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3.57%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9666918"/>
                  </a:ext>
                </a:extLst>
              </a:tr>
            </a:tbl>
          </a:graphicData>
        </a:graphic>
      </p:graphicFrame>
      <p:sp>
        <p:nvSpPr>
          <p:cNvPr id="6" name="矩形 5">
            <a:extLst>
              <a:ext uri="{FF2B5EF4-FFF2-40B4-BE49-F238E27FC236}">
                <a16:creationId xmlns:a16="http://schemas.microsoft.com/office/drawing/2014/main" id="{D9DBCAA8-B595-43F5-A7A7-F08ED4084D0A}"/>
              </a:ext>
            </a:extLst>
          </p:cNvPr>
          <p:cNvSpPr/>
          <p:nvPr/>
        </p:nvSpPr>
        <p:spPr>
          <a:xfrm>
            <a:off x="485262" y="5246131"/>
            <a:ext cx="81734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TW" altLang="zh-TW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回收問卷</a:t>
            </a:r>
            <a:r>
              <a:rPr lang="en-US" altLang="zh-TW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:1738</a:t>
            </a:r>
            <a:r>
              <a:rPr lang="zh-TW" altLang="en-US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    </a:t>
            </a:r>
            <a:r>
              <a:rPr lang="zh-TW" altLang="zh-TW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全校學生</a:t>
            </a:r>
            <a:r>
              <a:rPr lang="en-US" altLang="zh-TW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1752</a:t>
            </a:r>
            <a:r>
              <a:rPr lang="zh-TW" altLang="zh-TW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人</a:t>
            </a:r>
            <a:r>
              <a:rPr lang="zh-TW" altLang="en-US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   </a:t>
            </a:r>
            <a:r>
              <a:rPr lang="zh-TW" altLang="zh-TW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問卷回收率</a:t>
            </a:r>
            <a:r>
              <a:rPr lang="en-US" altLang="zh-TW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:99.2%</a:t>
            </a:r>
            <a:endParaRPr lang="zh-TW" altLang="en-US" sz="2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250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0454A69-FAEF-4142-AD21-39945F6B3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29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第二次問卷調查結果</a:t>
            </a:r>
            <a:endParaRPr lang="zh-TW" altLang="en-US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730DDAE2-4D57-4BF9-99F6-1DFAE41C3C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0785348"/>
              </p:ext>
            </p:extLst>
          </p:nvPr>
        </p:nvGraphicFramePr>
        <p:xfrm>
          <a:off x="914400" y="2016125"/>
          <a:ext cx="7100889" cy="3070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6963">
                  <a:extLst>
                    <a:ext uri="{9D8B030D-6E8A-4147-A177-3AD203B41FA5}">
                      <a16:colId xmlns:a16="http://schemas.microsoft.com/office/drawing/2014/main" val="3021807864"/>
                    </a:ext>
                  </a:extLst>
                </a:gridCol>
                <a:gridCol w="2366963">
                  <a:extLst>
                    <a:ext uri="{9D8B030D-6E8A-4147-A177-3AD203B41FA5}">
                      <a16:colId xmlns:a16="http://schemas.microsoft.com/office/drawing/2014/main" val="2808125946"/>
                    </a:ext>
                  </a:extLst>
                </a:gridCol>
                <a:gridCol w="2366963">
                  <a:extLst>
                    <a:ext uri="{9D8B030D-6E8A-4147-A177-3AD203B41FA5}">
                      <a16:colId xmlns:a16="http://schemas.microsoft.com/office/drawing/2014/main" val="35249805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sz="2400" dirty="0">
                          <a:solidFill>
                            <a:srgbClr val="FFFF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老師意見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百分比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3390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贊成新制</a:t>
                      </a:r>
                      <a:r>
                        <a:rPr kumimoji="0" lang="en-US" altLang="zh-TW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7:40~8:00</a:t>
                      </a:r>
                      <a:endParaRPr kumimoji="0" lang="zh-TW" alt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80%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208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維持舊制</a:t>
                      </a:r>
                      <a:endParaRPr kumimoji="0" lang="en-US" altLang="zh-TW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7:25~7:45</a:t>
                      </a:r>
                      <a:endParaRPr kumimoji="0" lang="zh-TW" alt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11%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265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沒意見或沒交</a:t>
                      </a:r>
                      <a:endParaRPr kumimoji="0" lang="en-US" altLang="zh-TW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9%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559808"/>
                  </a:ext>
                </a:extLst>
              </a:tr>
            </a:tbl>
          </a:graphicData>
        </a:graphic>
      </p:graphicFrame>
      <p:sp>
        <p:nvSpPr>
          <p:cNvPr id="6" name="矩形 5">
            <a:extLst>
              <a:ext uri="{FF2B5EF4-FFF2-40B4-BE49-F238E27FC236}">
                <a16:creationId xmlns:a16="http://schemas.microsoft.com/office/drawing/2014/main" id="{C3A71EF6-DCD3-47CA-B365-30A802640358}"/>
              </a:ext>
            </a:extLst>
          </p:cNvPr>
          <p:cNvSpPr/>
          <p:nvPr/>
        </p:nvSpPr>
        <p:spPr>
          <a:xfrm>
            <a:off x="1099624" y="5458966"/>
            <a:ext cx="72590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TW" altLang="zh-TW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回收問卷</a:t>
            </a:r>
            <a:r>
              <a:rPr lang="en-US" altLang="zh-TW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:100</a:t>
            </a:r>
            <a:r>
              <a:rPr lang="zh-TW" altLang="en-US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  正式教師</a:t>
            </a:r>
            <a:r>
              <a:rPr lang="en-US" altLang="zh-TW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:100</a:t>
            </a:r>
            <a:r>
              <a:rPr lang="zh-TW" altLang="zh-TW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人</a:t>
            </a:r>
            <a:r>
              <a:rPr lang="zh-TW" altLang="en-US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   </a:t>
            </a:r>
            <a:r>
              <a:rPr lang="zh-TW" altLang="zh-TW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問卷回率</a:t>
            </a:r>
            <a:r>
              <a:rPr lang="en-US" altLang="zh-TW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:100%</a:t>
            </a:r>
            <a:endParaRPr lang="zh-TW" altLang="en-US" sz="2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59518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B0C187-AFC1-4D80-81A8-1ED442D5A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老師意見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476DC6A-EED6-4E62-8695-E0BBDE157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167" y="1853755"/>
            <a:ext cx="7362496" cy="3612591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新制使遲到情況更為加劇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新制孩子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8:00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才到校，若遇到升旗或團隊練習，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  根本來不及打掃。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因新制影響部分學生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校內團隊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執行清潔工作，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團隊練習時間短縮的問題必須列入考慮和解決。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84314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ED32DCF-E9AE-4AC7-95FD-614B12D1B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家長意見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8966CB4-8AA7-4BA9-96D3-450C77AB0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4628" y="1853755"/>
            <a:ext cx="7093043" cy="3450613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希望新制的同時，對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7:40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以前到校的學生仍有老師、導護的配套措施。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希望延後方案有配套措施，讓早到的學生能安全地被安置。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後門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機車接送與汽車接送爭道，對孩子上下學實在危險。</a:t>
            </a:r>
          </a:p>
        </p:txBody>
      </p:sp>
    </p:spTree>
    <p:extLst>
      <p:ext uri="{BB962C8B-B14F-4D97-AF65-F5344CB8AC3E}">
        <p14:creationId xmlns:p14="http://schemas.microsoft.com/office/powerpoint/2010/main" val="2927970952"/>
      </p:ext>
    </p:extLst>
  </p:cSld>
  <p:clrMapOvr>
    <a:masterClrMapping/>
  </p:clrMapOvr>
</p:sld>
</file>

<file path=ppt/theme/theme1.xml><?xml version="1.0" encoding="utf-8"?>
<a:theme xmlns:a="http://schemas.openxmlformats.org/drawingml/2006/main" name="圖庫">
  <a:themeElements>
    <a:clrScheme name="圖庫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圖庫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圖庫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136</TotalTime>
  <Words>320</Words>
  <Application>Microsoft Office PowerPoint</Application>
  <PresentationFormat>如螢幕大小 (4:3)</PresentationFormat>
  <Paragraphs>71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新細明體</vt:lpstr>
      <vt:lpstr>標楷體</vt:lpstr>
      <vt:lpstr>Arial</vt:lpstr>
      <vt:lpstr>Calibri</vt:lpstr>
      <vt:lpstr>Gill Sans MT</vt:lpstr>
      <vt:lpstr>Times New Roman</vt:lpstr>
      <vt:lpstr>圖庫</vt:lpstr>
      <vt:lpstr>PowerPoint 簡報</vt:lpstr>
      <vt:lpstr>第一次問卷調查結果 </vt:lpstr>
      <vt:lpstr>第一次問卷調查結果 </vt:lpstr>
      <vt:lpstr>第二次問卷調查結果</vt:lpstr>
      <vt:lpstr>第二次問卷調查結果</vt:lpstr>
      <vt:lpstr>老師意見</vt:lpstr>
      <vt:lpstr>家長意見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manager121</dc:creator>
  <cp:lastModifiedBy>manager121</cp:lastModifiedBy>
  <cp:revision>13</cp:revision>
  <dcterms:created xsi:type="dcterms:W3CDTF">2022-01-14T06:23:32Z</dcterms:created>
  <dcterms:modified xsi:type="dcterms:W3CDTF">2022-01-20T06:30:29Z</dcterms:modified>
</cp:coreProperties>
</file>